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0A4C5F0-FBEC-4579-84CF-AA2D2B8BCC36}">
  <a:tblStyle styleId="{F0A4C5F0-FBEC-4579-84CF-AA2D2B8BCC3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5.xml"/><Relationship Id="rId22" Type="http://schemas.openxmlformats.org/officeDocument/2006/relationships/font" Target="fonts/Lato-italic.fntdata"/><Relationship Id="rId10" Type="http://schemas.openxmlformats.org/officeDocument/2006/relationships/slide" Target="slides/slide4.xml"/><Relationship Id="rId21" Type="http://schemas.openxmlformats.org/officeDocument/2006/relationships/font" Target="fonts/Lato-bold.fntdata"/><Relationship Id="rId13" Type="http://schemas.openxmlformats.org/officeDocument/2006/relationships/slide" Target="slides/slide7.xml"/><Relationship Id="rId12" Type="http://schemas.openxmlformats.org/officeDocument/2006/relationships/slide" Target="slides/slide6.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slideMaster" Target="slideMasters/slideMaster1.xml"/><Relationship Id="rId19" Type="http://schemas.openxmlformats.org/officeDocument/2006/relationships/font" Target="fonts/Montserrat-boldItalic.fntdata"/><Relationship Id="rId6" Type="http://schemas.openxmlformats.org/officeDocument/2006/relationships/notesMaster" Target="notesMasters/notesMaster1.xml"/><Relationship Id="rId18" Type="http://schemas.openxmlformats.org/officeDocument/2006/relationships/font" Target="fonts/Montserrat-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2.png>
</file>

<file path=ppt/media/image13.png>
</file>

<file path=ppt/media/image14.png>
</file>

<file path=ppt/media/image2.png>
</file>

<file path=ppt/media/image3.png>
</file>

<file path=ppt/media/image4.png>
</file>

<file path=ppt/media/image5.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a4235932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a4235932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a4235932b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a4235932b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f8799739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8799739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a4235932b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a4235932b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7.jp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914350" y="32265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700"/>
              <a:t>AlumnIUB - a social networking site to connect alumni and students</a:t>
            </a:r>
            <a:endParaRPr sz="3700"/>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Presentation by Group - 29</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a:t>
            </a:r>
            <a:endParaRPr/>
          </a:p>
        </p:txBody>
      </p:sp>
      <p:sp>
        <p:nvSpPr>
          <p:cNvPr id="235" name="Google Shape;235;p18"/>
          <p:cNvSpPr txBox="1"/>
          <p:nvPr>
            <p:ph idx="1" type="body"/>
          </p:nvPr>
        </p:nvSpPr>
        <p:spPr>
          <a:xfrm>
            <a:off x="1237225" y="123602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latin typeface="Times New Roman"/>
                <a:ea typeface="Times New Roman"/>
                <a:cs typeface="Times New Roman"/>
                <a:sym typeface="Times New Roman"/>
              </a:rPr>
              <a:t>In general, universities are not practicing what they teach when it comes to their former customers- their alumni.  In short, they are failing in alumni engagement and networking. We know about the importance of alumni engagement for alumni relations offices at colleges, universities, and other institutions around the country and across the world</a:t>
            </a:r>
            <a:endParaRPr/>
          </a:p>
        </p:txBody>
      </p:sp>
      <p:sp>
        <p:nvSpPr>
          <p:cNvPr id="236" name="Google Shape;236;p18"/>
          <p:cNvSpPr txBox="1"/>
          <p:nvPr>
            <p:ph type="title"/>
          </p:nvPr>
        </p:nvSpPr>
        <p:spPr>
          <a:xfrm>
            <a:off x="1297500" y="2571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Introducing AlumnIUB</a:t>
            </a:r>
            <a:endParaRPr/>
          </a:p>
        </p:txBody>
      </p:sp>
      <p:sp>
        <p:nvSpPr>
          <p:cNvPr id="237" name="Google Shape;237;p18"/>
          <p:cNvSpPr txBox="1"/>
          <p:nvPr>
            <p:ph idx="1" type="body"/>
          </p:nvPr>
        </p:nvSpPr>
        <p:spPr>
          <a:xfrm>
            <a:off x="1237225" y="3166350"/>
            <a:ext cx="7038900" cy="161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latin typeface="Times New Roman"/>
                <a:ea typeface="Times New Roman"/>
                <a:cs typeface="Times New Roman"/>
                <a:sym typeface="Times New Roman"/>
              </a:rPr>
              <a:t>This is where ‘AlumnIUB’ seeks to make a difference by linking Alumni with other Alumni, Students and University. Users can seek for help and connect with other alumni also can share their experience on that application.</a:t>
            </a:r>
            <a:endParaRPr/>
          </a:p>
        </p:txBody>
      </p:sp>
      <p:pic>
        <p:nvPicPr>
          <p:cNvPr id="238" name="Google Shape;238;p18"/>
          <p:cNvPicPr preferRelativeResize="0"/>
          <p:nvPr/>
        </p:nvPicPr>
        <p:blipFill>
          <a:blip r:embed="rId3">
            <a:alphaModFix/>
          </a:blip>
          <a:stretch>
            <a:fillRect/>
          </a:stretch>
        </p:blipFill>
        <p:spPr>
          <a:xfrm>
            <a:off x="5648650" y="2474650"/>
            <a:ext cx="1946050" cy="735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38"/>
                                        </p:tgtEl>
                                        <p:attrNameLst>
                                          <p:attrName>style.visibility</p:attrName>
                                        </p:attrNameLst>
                                      </p:cBhvr>
                                      <p:to>
                                        <p:strVal val="visible"/>
                                      </p:to>
                                    </p:set>
                                    <p:anim calcmode="lin" valueType="num">
                                      <p:cBhvr additive="base">
                                        <p:cTn dur="2500"/>
                                        <p:tgtEl>
                                          <p:spTgt spid="23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a:t>
            </a:r>
            <a:r>
              <a:rPr lang="en-GB"/>
              <a:t>oals and objectives</a:t>
            </a:r>
            <a:endParaRPr/>
          </a:p>
        </p:txBody>
      </p:sp>
      <p:sp>
        <p:nvSpPr>
          <p:cNvPr id="244" name="Google Shape;244;p19"/>
          <p:cNvSpPr txBox="1"/>
          <p:nvPr/>
        </p:nvSpPr>
        <p:spPr>
          <a:xfrm>
            <a:off x="1496825" y="1436575"/>
            <a:ext cx="5786400" cy="33246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lt1"/>
              </a:buClr>
              <a:buSzPts val="1200"/>
              <a:buFont typeface="Times New Roman"/>
              <a:buChar char="●"/>
            </a:pPr>
            <a:r>
              <a:rPr lang="en-GB" sz="1200">
                <a:solidFill>
                  <a:schemeClr val="lt1"/>
                </a:solidFill>
                <a:latin typeface="Times New Roman"/>
                <a:ea typeface="Times New Roman"/>
                <a:cs typeface="Times New Roman"/>
                <a:sym typeface="Times New Roman"/>
              </a:rPr>
              <a:t>To create a database to store information about students who already graduated from IUB.</a:t>
            </a:r>
            <a:endParaRPr sz="1200">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304800" lvl="0" marL="457200" rtl="0" algn="l">
              <a:spcBef>
                <a:spcPts val="0"/>
              </a:spcBef>
              <a:spcAft>
                <a:spcPts val="0"/>
              </a:spcAft>
              <a:buClr>
                <a:schemeClr val="lt1"/>
              </a:buClr>
              <a:buSzPts val="1200"/>
              <a:buFont typeface="Times New Roman"/>
              <a:buChar char="●"/>
            </a:pPr>
            <a:r>
              <a:rPr lang="en-GB" sz="1200">
                <a:solidFill>
                  <a:schemeClr val="lt1"/>
                </a:solidFill>
                <a:latin typeface="Times New Roman"/>
                <a:ea typeface="Times New Roman"/>
                <a:cs typeface="Times New Roman"/>
                <a:sym typeface="Times New Roman"/>
              </a:rPr>
              <a:t> To store information of their other social media information of Facebook, Email and LinkedIn to connect.</a:t>
            </a:r>
            <a:endParaRPr sz="1200">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304800" lvl="0" marL="457200" rtl="0" algn="l">
              <a:spcBef>
                <a:spcPts val="0"/>
              </a:spcBef>
              <a:spcAft>
                <a:spcPts val="0"/>
              </a:spcAft>
              <a:buClr>
                <a:schemeClr val="lt1"/>
              </a:buClr>
              <a:buSzPts val="1200"/>
              <a:buFont typeface="Times New Roman"/>
              <a:buChar char="●"/>
            </a:pPr>
            <a:r>
              <a:rPr lang="en-GB" sz="1200">
                <a:solidFill>
                  <a:schemeClr val="lt1"/>
                </a:solidFill>
                <a:latin typeface="Times New Roman"/>
                <a:ea typeface="Times New Roman"/>
                <a:cs typeface="Times New Roman"/>
                <a:sym typeface="Times New Roman"/>
              </a:rPr>
              <a:t>To share their achievements.</a:t>
            </a:r>
            <a:endParaRPr sz="1200">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304800" lvl="0" marL="457200" rtl="0" algn="l">
              <a:spcBef>
                <a:spcPts val="0"/>
              </a:spcBef>
              <a:spcAft>
                <a:spcPts val="0"/>
              </a:spcAft>
              <a:buClr>
                <a:schemeClr val="lt1"/>
              </a:buClr>
              <a:buSzPts val="1200"/>
              <a:buFont typeface="Times New Roman"/>
              <a:buChar char="●"/>
            </a:pPr>
            <a:r>
              <a:rPr lang="en-GB" sz="1200">
                <a:solidFill>
                  <a:schemeClr val="lt1"/>
                </a:solidFill>
                <a:latin typeface="Times New Roman"/>
                <a:ea typeface="Times New Roman"/>
                <a:cs typeface="Times New Roman"/>
                <a:sym typeface="Times New Roman"/>
              </a:rPr>
              <a:t>If new graduates need any help regards finding new jobs, then they can ask for mentorship from their alumni.</a:t>
            </a:r>
            <a:endParaRPr sz="1200">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304800" lvl="0" marL="457200" rtl="0" algn="l">
              <a:spcBef>
                <a:spcPts val="0"/>
              </a:spcBef>
              <a:spcAft>
                <a:spcPts val="0"/>
              </a:spcAft>
              <a:buClr>
                <a:schemeClr val="lt1"/>
              </a:buClr>
              <a:buSzPts val="1200"/>
              <a:buFont typeface="Times New Roman"/>
              <a:buChar char="●"/>
            </a:pPr>
            <a:r>
              <a:rPr lang="en-GB" sz="1200">
                <a:solidFill>
                  <a:schemeClr val="lt1"/>
                </a:solidFill>
                <a:latin typeface="Times New Roman"/>
                <a:ea typeface="Times New Roman"/>
                <a:cs typeface="Times New Roman"/>
                <a:sym typeface="Times New Roman"/>
              </a:rPr>
              <a:t>For the information database, university can invite alumni of IUB for any events and seminars so that they can share their experience with all the new students.</a:t>
            </a:r>
            <a:endParaRPr sz="1200">
              <a:solidFill>
                <a:schemeClr val="lt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1200">
              <a:solidFill>
                <a:schemeClr val="lt1"/>
              </a:solidFill>
              <a:latin typeface="Times New Roman"/>
              <a:ea typeface="Times New Roman"/>
              <a:cs typeface="Times New Roman"/>
              <a:sym typeface="Times New Roman"/>
            </a:endParaRPr>
          </a:p>
          <a:p>
            <a:pPr indent="-304800" lvl="0" marL="457200" rtl="0" algn="l">
              <a:spcBef>
                <a:spcPts val="0"/>
              </a:spcBef>
              <a:spcAft>
                <a:spcPts val="0"/>
              </a:spcAft>
              <a:buClr>
                <a:schemeClr val="lt1"/>
              </a:buClr>
              <a:buSzPts val="1200"/>
              <a:buFont typeface="Times New Roman"/>
              <a:buChar char="●"/>
            </a:pPr>
            <a:r>
              <a:rPr lang="en-GB" sz="1200">
                <a:solidFill>
                  <a:schemeClr val="lt1"/>
                </a:solidFill>
                <a:latin typeface="Times New Roman"/>
                <a:ea typeface="Times New Roman"/>
                <a:cs typeface="Times New Roman"/>
                <a:sym typeface="Times New Roman"/>
              </a:rPr>
              <a:t>To donate for social cause, Charity, raising money for any individuals or fellow IUBians with health conditions.</a:t>
            </a:r>
            <a:endParaRPr sz="12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lt1"/>
              </a:solidFill>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0" st="0"/>
                                            </p:txEl>
                                          </p:spTgt>
                                        </p:tgtEl>
                                        <p:attrNameLst>
                                          <p:attrName>style.visibility</p:attrName>
                                        </p:attrNameLst>
                                      </p:cBhvr>
                                      <p:to>
                                        <p:strVal val="visible"/>
                                      </p:to>
                                    </p:set>
                                    <p:animEffect filter="fade" transition="in">
                                      <p:cBhvr>
                                        <p:cTn dur="1000"/>
                                        <p:tgtEl>
                                          <p:spTgt spid="24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1" st="1"/>
                                            </p:txEl>
                                          </p:spTgt>
                                        </p:tgtEl>
                                        <p:attrNameLst>
                                          <p:attrName>style.visibility</p:attrName>
                                        </p:attrNameLst>
                                      </p:cBhvr>
                                      <p:to>
                                        <p:strVal val="visible"/>
                                      </p:to>
                                    </p:set>
                                    <p:animEffect filter="fade" transition="in">
                                      <p:cBhvr>
                                        <p:cTn dur="1000"/>
                                        <p:tgtEl>
                                          <p:spTgt spid="24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2" st="2"/>
                                            </p:txEl>
                                          </p:spTgt>
                                        </p:tgtEl>
                                        <p:attrNameLst>
                                          <p:attrName>style.visibility</p:attrName>
                                        </p:attrNameLst>
                                      </p:cBhvr>
                                      <p:to>
                                        <p:strVal val="visible"/>
                                      </p:to>
                                    </p:set>
                                    <p:animEffect filter="fade" transition="in">
                                      <p:cBhvr>
                                        <p:cTn dur="1000"/>
                                        <p:tgtEl>
                                          <p:spTgt spid="24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3" st="3"/>
                                            </p:txEl>
                                          </p:spTgt>
                                        </p:tgtEl>
                                        <p:attrNameLst>
                                          <p:attrName>style.visibility</p:attrName>
                                        </p:attrNameLst>
                                      </p:cBhvr>
                                      <p:to>
                                        <p:strVal val="visible"/>
                                      </p:to>
                                    </p:set>
                                    <p:animEffect filter="fade" transition="in">
                                      <p:cBhvr>
                                        <p:cTn dur="1000"/>
                                        <p:tgtEl>
                                          <p:spTgt spid="24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4" st="4"/>
                                            </p:txEl>
                                          </p:spTgt>
                                        </p:tgtEl>
                                        <p:attrNameLst>
                                          <p:attrName>style.visibility</p:attrName>
                                        </p:attrNameLst>
                                      </p:cBhvr>
                                      <p:to>
                                        <p:strVal val="visible"/>
                                      </p:to>
                                    </p:set>
                                    <p:animEffect filter="fade" transition="in">
                                      <p:cBhvr>
                                        <p:cTn dur="1000"/>
                                        <p:tgtEl>
                                          <p:spTgt spid="24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5" st="5"/>
                                            </p:txEl>
                                          </p:spTgt>
                                        </p:tgtEl>
                                        <p:attrNameLst>
                                          <p:attrName>style.visibility</p:attrName>
                                        </p:attrNameLst>
                                      </p:cBhvr>
                                      <p:to>
                                        <p:strVal val="visible"/>
                                      </p:to>
                                    </p:set>
                                    <p:animEffect filter="fade" transition="in">
                                      <p:cBhvr>
                                        <p:cTn dur="1000"/>
                                        <p:tgtEl>
                                          <p:spTgt spid="24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6" st="6"/>
                                            </p:txEl>
                                          </p:spTgt>
                                        </p:tgtEl>
                                        <p:attrNameLst>
                                          <p:attrName>style.visibility</p:attrName>
                                        </p:attrNameLst>
                                      </p:cBhvr>
                                      <p:to>
                                        <p:strVal val="visible"/>
                                      </p:to>
                                    </p:set>
                                    <p:animEffect filter="fade" transition="in">
                                      <p:cBhvr>
                                        <p:cTn dur="1000"/>
                                        <p:tgtEl>
                                          <p:spTgt spid="24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7" st="7"/>
                                            </p:txEl>
                                          </p:spTgt>
                                        </p:tgtEl>
                                        <p:attrNameLst>
                                          <p:attrName>style.visibility</p:attrName>
                                        </p:attrNameLst>
                                      </p:cBhvr>
                                      <p:to>
                                        <p:strVal val="visible"/>
                                      </p:to>
                                    </p:set>
                                    <p:animEffect filter="fade" transition="in">
                                      <p:cBhvr>
                                        <p:cTn dur="1000"/>
                                        <p:tgtEl>
                                          <p:spTgt spid="24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8" st="8"/>
                                            </p:txEl>
                                          </p:spTgt>
                                        </p:tgtEl>
                                        <p:attrNameLst>
                                          <p:attrName>style.visibility</p:attrName>
                                        </p:attrNameLst>
                                      </p:cBhvr>
                                      <p:to>
                                        <p:strVal val="visible"/>
                                      </p:to>
                                    </p:set>
                                    <p:animEffect filter="fade" transition="in">
                                      <p:cBhvr>
                                        <p:cTn dur="1000"/>
                                        <p:tgtEl>
                                          <p:spTgt spid="244">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9" st="9"/>
                                            </p:txEl>
                                          </p:spTgt>
                                        </p:tgtEl>
                                        <p:attrNameLst>
                                          <p:attrName>style.visibility</p:attrName>
                                        </p:attrNameLst>
                                      </p:cBhvr>
                                      <p:to>
                                        <p:strVal val="visible"/>
                                      </p:to>
                                    </p:set>
                                    <p:animEffect filter="fade" transition="in">
                                      <p:cBhvr>
                                        <p:cTn dur="1000"/>
                                        <p:tgtEl>
                                          <p:spTgt spid="244">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10" st="10"/>
                                            </p:txEl>
                                          </p:spTgt>
                                        </p:tgtEl>
                                        <p:attrNameLst>
                                          <p:attrName>style.visibility</p:attrName>
                                        </p:attrNameLst>
                                      </p:cBhvr>
                                      <p:to>
                                        <p:strVal val="visible"/>
                                      </p:to>
                                    </p:set>
                                    <p:animEffect filter="fade" transition="in">
                                      <p:cBhvr>
                                        <p:cTn dur="1000"/>
                                        <p:tgtEl>
                                          <p:spTgt spid="244">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xEl>
                                              <p:pRg end="11" st="11"/>
                                            </p:txEl>
                                          </p:spTgt>
                                        </p:tgtEl>
                                        <p:attrNameLst>
                                          <p:attrName>style.visibility</p:attrName>
                                        </p:attrNameLst>
                                      </p:cBhvr>
                                      <p:to>
                                        <p:strVal val="visible"/>
                                      </p:to>
                                    </p:set>
                                    <p:animEffect filter="fade" transition="in">
                                      <p:cBhvr>
                                        <p:cTn dur="1000"/>
                                        <p:tgtEl>
                                          <p:spTgt spid="244">
                                            <p:txEl>
                                              <p:pRg end="11" st="1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a:t>
            </a:r>
            <a:r>
              <a:rPr lang="en-GB"/>
              <a:t>solution and objective</a:t>
            </a:r>
            <a:endParaRPr/>
          </a:p>
        </p:txBody>
      </p:sp>
      <p:graphicFrame>
        <p:nvGraphicFramePr>
          <p:cNvPr id="250" name="Google Shape;250;p20"/>
          <p:cNvGraphicFramePr/>
          <p:nvPr/>
        </p:nvGraphicFramePr>
        <p:xfrm>
          <a:off x="1146825" y="1488275"/>
          <a:ext cx="3000000" cy="3000000"/>
        </p:xfrm>
        <a:graphic>
          <a:graphicData uri="http://schemas.openxmlformats.org/drawingml/2006/table">
            <a:tbl>
              <a:tblPr>
                <a:noFill/>
                <a:tableStyleId>{F0A4C5F0-FBEC-4579-84CF-AA2D2B8BCC36}</a:tableStyleId>
              </a:tblPr>
              <a:tblGrid>
                <a:gridCol w="3619500"/>
                <a:gridCol w="3619500"/>
              </a:tblGrid>
              <a:tr h="381000">
                <a:tc>
                  <a:txBody>
                    <a:bodyPr/>
                    <a:lstStyle/>
                    <a:p>
                      <a:pPr indent="0" lvl="0" marL="0" rtl="0" algn="ctr">
                        <a:spcBef>
                          <a:spcPts val="0"/>
                        </a:spcBef>
                        <a:spcAft>
                          <a:spcPts val="0"/>
                        </a:spcAft>
                        <a:buNone/>
                      </a:pPr>
                      <a:r>
                        <a:rPr lang="en-GB">
                          <a:solidFill>
                            <a:schemeClr val="lt1"/>
                          </a:solidFill>
                        </a:rPr>
                        <a:t>Problem</a:t>
                      </a:r>
                      <a:endParaRPr>
                        <a:solidFill>
                          <a:schemeClr val="lt1"/>
                        </a:solidFill>
                      </a:endParaRPr>
                    </a:p>
                  </a:txBody>
                  <a:tcPr marT="91425" marB="91425" marR="91425" marL="91425"/>
                </a:tc>
                <a:tc>
                  <a:txBody>
                    <a:bodyPr/>
                    <a:lstStyle/>
                    <a:p>
                      <a:pPr indent="0" lvl="0" marL="0" rtl="0" algn="ctr">
                        <a:spcBef>
                          <a:spcPts val="0"/>
                        </a:spcBef>
                        <a:spcAft>
                          <a:spcPts val="0"/>
                        </a:spcAft>
                        <a:buNone/>
                      </a:pPr>
                      <a:r>
                        <a:rPr lang="en-GB">
                          <a:solidFill>
                            <a:schemeClr val="lt1"/>
                          </a:solidFill>
                        </a:rPr>
                        <a:t>Solution</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rPr>
                        <a:t>New graduates are struggling in their new workplace.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Through the app, they could connect with alumni and seek advice</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rPr>
                        <a:t>No data and </a:t>
                      </a:r>
                      <a:r>
                        <a:rPr lang="en-GB">
                          <a:solidFill>
                            <a:schemeClr val="lt1"/>
                          </a:solidFill>
                        </a:rPr>
                        <a:t>relevant</a:t>
                      </a:r>
                      <a:r>
                        <a:rPr lang="en-GB">
                          <a:solidFill>
                            <a:schemeClr val="lt1"/>
                          </a:solidFill>
                        </a:rPr>
                        <a:t> analytics about alumni</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Alumni data will be collected from app ( with prior consent) and build customized and significant alumni experiences at scale using data analytics, sophisticated segmentation, and marketing automation.</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rPr>
                        <a:t>Difficult for university to track all the alumni’s information</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All data of users are kept in AlumnIUB database (with proper security)</a:t>
                      </a:r>
                      <a:endParaRPr>
                        <a:solidFill>
                          <a:schemeClr val="lt1"/>
                        </a:solidFill>
                      </a:endParaRPr>
                    </a:p>
                  </a:txBody>
                  <a:tcPr marT="91425" marB="91425" marR="91425" marL="91425"/>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1"/>
          <p:cNvSpPr txBox="1"/>
          <p:nvPr>
            <p:ph type="title"/>
          </p:nvPr>
        </p:nvSpPr>
        <p:spPr>
          <a:xfrm>
            <a:off x="1297500" y="172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Analysing and Designing Features</a:t>
            </a:r>
            <a:endParaRPr/>
          </a:p>
          <a:p>
            <a:pPr indent="0" lvl="0" marL="0" rtl="0" algn="l">
              <a:spcBef>
                <a:spcPts val="0"/>
              </a:spcBef>
              <a:spcAft>
                <a:spcPts val="0"/>
              </a:spcAft>
              <a:buNone/>
            </a:pPr>
            <a:r>
              <a:t/>
            </a:r>
            <a:endParaRPr/>
          </a:p>
        </p:txBody>
      </p:sp>
      <p:pic>
        <p:nvPicPr>
          <p:cNvPr id="256" name="Google Shape;256;p21"/>
          <p:cNvPicPr preferRelativeResize="0"/>
          <p:nvPr/>
        </p:nvPicPr>
        <p:blipFill>
          <a:blip r:embed="rId3">
            <a:alphaModFix/>
          </a:blip>
          <a:stretch>
            <a:fillRect/>
          </a:stretch>
        </p:blipFill>
        <p:spPr>
          <a:xfrm>
            <a:off x="1297500" y="873350"/>
            <a:ext cx="6508200" cy="4108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grpSp>
        <p:nvGrpSpPr>
          <p:cNvPr id="261" name="Google Shape;261;p22"/>
          <p:cNvGrpSpPr/>
          <p:nvPr/>
        </p:nvGrpSpPr>
        <p:grpSpPr>
          <a:xfrm>
            <a:off x="4654186" y="1785178"/>
            <a:ext cx="4042004" cy="2072175"/>
            <a:chOff x="4654186" y="1785178"/>
            <a:chExt cx="4042004" cy="2072175"/>
          </a:xfrm>
        </p:grpSpPr>
        <p:sp>
          <p:nvSpPr>
            <p:cNvPr id="262" name="Google Shape;262;p22"/>
            <p:cNvSpPr/>
            <p:nvPr/>
          </p:nvSpPr>
          <p:spPr>
            <a:xfrm>
              <a:off x="4657290" y="1813753"/>
              <a:ext cx="4038900" cy="20436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a:off x="4654186" y="1785178"/>
              <a:ext cx="4038900" cy="20436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p:nvPr/>
          </p:nvSpPr>
          <p:spPr>
            <a:xfrm rot="5400000">
              <a:off x="4590717" y="2763677"/>
              <a:ext cx="667200" cy="108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65" name="Google Shape;265;p22"/>
          <p:cNvPicPr preferRelativeResize="0"/>
          <p:nvPr/>
        </p:nvPicPr>
        <p:blipFill rotWithShape="1">
          <a:blip r:embed="rId3">
            <a:alphaModFix/>
          </a:blip>
          <a:srcRect b="23234" l="37906" r="30827" t="15185"/>
          <a:stretch/>
        </p:blipFill>
        <p:spPr>
          <a:xfrm rot="5400000">
            <a:off x="5926988" y="1062492"/>
            <a:ext cx="2043600" cy="3489000"/>
          </a:xfrm>
          <a:prstGeom prst="round2SameRect">
            <a:avLst>
              <a:gd fmla="val 4129" name="adj1"/>
              <a:gd fmla="val 0" name="adj2"/>
            </a:avLst>
          </a:prstGeom>
          <a:noFill/>
          <a:ln>
            <a:noFill/>
          </a:ln>
        </p:spPr>
      </p:pic>
      <p:sp>
        <p:nvSpPr>
          <p:cNvPr id="266" name="Google Shape;266;p22"/>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7" name="Google Shape;267;p22"/>
          <p:cNvPicPr preferRelativeResize="0"/>
          <p:nvPr/>
        </p:nvPicPr>
        <p:blipFill>
          <a:blip r:embed="rId4">
            <a:alphaModFix/>
          </a:blip>
          <a:stretch>
            <a:fillRect/>
          </a:stretch>
        </p:blipFill>
        <p:spPr>
          <a:xfrm>
            <a:off x="2593525" y="421650"/>
            <a:ext cx="4349386" cy="4300209"/>
          </a:xfrm>
          <a:prstGeom prst="rect">
            <a:avLst/>
          </a:prstGeom>
          <a:noFill/>
          <a:ln>
            <a:noFill/>
          </a:ln>
        </p:spPr>
      </p:pic>
      <p:sp>
        <p:nvSpPr>
          <p:cNvPr id="268" name="Google Shape;268;p22"/>
          <p:cNvSpPr txBox="1"/>
          <p:nvPr/>
        </p:nvSpPr>
        <p:spPr>
          <a:xfrm>
            <a:off x="632875" y="1858500"/>
            <a:ext cx="11151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900">
                <a:solidFill>
                  <a:schemeClr val="lt1"/>
                </a:solidFill>
                <a:latin typeface="Lato"/>
                <a:ea typeface="Lato"/>
                <a:cs typeface="Lato"/>
                <a:sym typeface="Lato"/>
              </a:rPr>
              <a:t>Activity</a:t>
            </a:r>
            <a:endParaRPr sz="1900">
              <a:solidFill>
                <a:schemeClr val="lt1"/>
              </a:solidFill>
              <a:latin typeface="Lato"/>
              <a:ea typeface="Lato"/>
              <a:cs typeface="Lato"/>
              <a:sym typeface="Lato"/>
            </a:endParaRPr>
          </a:p>
          <a:p>
            <a:pPr indent="0" lvl="0" marL="0" rtl="0" algn="l">
              <a:spcBef>
                <a:spcPts val="0"/>
              </a:spcBef>
              <a:spcAft>
                <a:spcPts val="0"/>
              </a:spcAft>
              <a:buNone/>
            </a:pPr>
            <a:r>
              <a:rPr lang="en-GB" sz="1900">
                <a:solidFill>
                  <a:schemeClr val="lt1"/>
                </a:solidFill>
                <a:latin typeface="Lato"/>
                <a:ea typeface="Lato"/>
                <a:cs typeface="Lato"/>
                <a:sym typeface="Lato"/>
              </a:rPr>
              <a:t>Diagram</a:t>
            </a:r>
            <a:endParaRPr sz="19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8"/>
                                        </p:tgtEl>
                                        <p:attrNameLst>
                                          <p:attrName>style.visibility</p:attrName>
                                        </p:attrNameLst>
                                      </p:cBhvr>
                                      <p:to>
                                        <p:strVal val="visible"/>
                                      </p:to>
                                    </p:set>
                                    <p:anim calcmode="lin" valueType="num">
                                      <p:cBhvr additive="base">
                                        <p:cTn dur="500"/>
                                        <p:tgtEl>
                                          <p:spTgt spid="26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Screenshots of the prototype</a:t>
            </a:r>
            <a:endParaRPr/>
          </a:p>
        </p:txBody>
      </p:sp>
      <p:pic>
        <p:nvPicPr>
          <p:cNvPr id="274" name="Google Shape;274;p23"/>
          <p:cNvPicPr preferRelativeResize="0"/>
          <p:nvPr/>
        </p:nvPicPr>
        <p:blipFill>
          <a:blip r:embed="rId3">
            <a:alphaModFix/>
          </a:blip>
          <a:stretch>
            <a:fillRect/>
          </a:stretch>
        </p:blipFill>
        <p:spPr>
          <a:xfrm>
            <a:off x="1508600" y="1307850"/>
            <a:ext cx="5634025" cy="2930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Screenshots of the prototype</a:t>
            </a:r>
            <a:endParaRPr/>
          </a:p>
        </p:txBody>
      </p:sp>
      <p:pic>
        <p:nvPicPr>
          <p:cNvPr id="280" name="Google Shape;280;p24"/>
          <p:cNvPicPr preferRelativeResize="0"/>
          <p:nvPr/>
        </p:nvPicPr>
        <p:blipFill>
          <a:blip r:embed="rId3">
            <a:alphaModFix/>
          </a:blip>
          <a:stretch>
            <a:fillRect/>
          </a:stretch>
        </p:blipFill>
        <p:spPr>
          <a:xfrm>
            <a:off x="1378000" y="1307850"/>
            <a:ext cx="5990101" cy="3120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5"/>
          <p:cNvSpPr txBox="1"/>
          <p:nvPr>
            <p:ph type="title"/>
          </p:nvPr>
        </p:nvSpPr>
        <p:spPr>
          <a:xfrm>
            <a:off x="1167700" y="77895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286" name="Google Shape;286;p25"/>
          <p:cNvSpPr txBox="1"/>
          <p:nvPr>
            <p:ph idx="1" type="body"/>
          </p:nvPr>
        </p:nvSpPr>
        <p:spPr>
          <a:xfrm>
            <a:off x="846200" y="1739900"/>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Project and Presentation by</a:t>
            </a:r>
            <a:br>
              <a:rPr lang="en-GB">
                <a:latin typeface="Arial"/>
                <a:ea typeface="Arial"/>
                <a:cs typeface="Arial"/>
                <a:sym typeface="Arial"/>
              </a:rPr>
            </a:br>
            <a:r>
              <a:rPr lang="en-GB">
                <a:latin typeface="Arial"/>
                <a:ea typeface="Arial"/>
                <a:cs typeface="Arial"/>
                <a:sym typeface="Arial"/>
              </a:rPr>
              <a:t>Group: 29 </a:t>
            </a:r>
            <a:endParaRPr>
              <a:latin typeface="Arial"/>
              <a:ea typeface="Arial"/>
              <a:cs typeface="Arial"/>
              <a:sym typeface="Arial"/>
            </a:endParaRPr>
          </a:p>
          <a:p>
            <a:pPr indent="0" lvl="0" marL="0" rtl="0" algn="l">
              <a:spcBef>
                <a:spcPts val="1600"/>
              </a:spcBef>
              <a:spcAft>
                <a:spcPts val="0"/>
              </a:spcAft>
              <a:buNone/>
            </a:pPr>
            <a:r>
              <a:rPr lang="en-GB">
                <a:latin typeface="Arial"/>
                <a:ea typeface="Arial"/>
                <a:cs typeface="Arial"/>
                <a:sym typeface="Arial"/>
              </a:rPr>
              <a:t>Ayatullah Arefin - 2022353 </a:t>
            </a:r>
            <a:endParaRPr>
              <a:latin typeface="Arial"/>
              <a:ea typeface="Arial"/>
              <a:cs typeface="Arial"/>
              <a:sym typeface="Arial"/>
            </a:endParaRPr>
          </a:p>
          <a:p>
            <a:pPr indent="0" lvl="0" marL="0" rtl="0" algn="l">
              <a:spcBef>
                <a:spcPts val="1600"/>
              </a:spcBef>
              <a:spcAft>
                <a:spcPts val="0"/>
              </a:spcAft>
              <a:buNone/>
            </a:pPr>
            <a:r>
              <a:rPr lang="en-GB">
                <a:latin typeface="Arial"/>
                <a:ea typeface="Arial"/>
                <a:cs typeface="Arial"/>
                <a:sym typeface="Arial"/>
              </a:rPr>
              <a:t>Syed Niaz Mohtasim-2021607 </a:t>
            </a:r>
            <a:endParaRPr>
              <a:latin typeface="Arial"/>
              <a:ea typeface="Arial"/>
              <a:cs typeface="Arial"/>
              <a:sym typeface="Arial"/>
            </a:endParaRPr>
          </a:p>
          <a:p>
            <a:pPr indent="0" lvl="0" marL="0" rtl="0" algn="l">
              <a:spcBef>
                <a:spcPts val="1600"/>
              </a:spcBef>
              <a:spcAft>
                <a:spcPts val="0"/>
              </a:spcAft>
              <a:buNone/>
            </a:pPr>
            <a:r>
              <a:rPr lang="en-GB">
                <a:latin typeface="Arial"/>
                <a:ea typeface="Arial"/>
                <a:cs typeface="Arial"/>
                <a:sym typeface="Arial"/>
              </a:rPr>
              <a:t>Fahim Shahriar-2022523 </a:t>
            </a:r>
            <a:endParaRPr>
              <a:latin typeface="Arial"/>
              <a:ea typeface="Arial"/>
              <a:cs typeface="Arial"/>
              <a:sym typeface="Arial"/>
            </a:endParaRPr>
          </a:p>
          <a:p>
            <a:pPr indent="0" lvl="0" marL="0" rtl="0" algn="l">
              <a:spcBef>
                <a:spcPts val="1600"/>
              </a:spcBef>
              <a:spcAft>
                <a:spcPts val="1600"/>
              </a:spcAft>
              <a:buNone/>
            </a:pPr>
            <a:r>
              <a:rPr lang="en-GB">
                <a:latin typeface="Arial"/>
                <a:ea typeface="Arial"/>
                <a:cs typeface="Arial"/>
                <a:sym typeface="Arial"/>
              </a:rPr>
              <a:t>Mehedi Hasan Surem-2030069</a:t>
            </a:r>
            <a:endParaRPr/>
          </a:p>
        </p:txBody>
      </p:sp>
      <p:grpSp>
        <p:nvGrpSpPr>
          <p:cNvPr id="287" name="Google Shape;287;p25"/>
          <p:cNvGrpSpPr/>
          <p:nvPr/>
        </p:nvGrpSpPr>
        <p:grpSpPr>
          <a:xfrm>
            <a:off x="4066820" y="1553491"/>
            <a:ext cx="3159984" cy="2439109"/>
            <a:chOff x="3553042" y="1657806"/>
            <a:chExt cx="3461100" cy="2671532"/>
          </a:xfrm>
        </p:grpSpPr>
        <p:sp>
          <p:nvSpPr>
            <p:cNvPr id="288" name="Google Shape;288;p2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96" name="Google Shape;296;p25"/>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297" name="Google Shape;297;p25"/>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25"/>
          <p:cNvGrpSpPr/>
          <p:nvPr/>
        </p:nvGrpSpPr>
        <p:grpSpPr>
          <a:xfrm>
            <a:off x="6762480" y="2546254"/>
            <a:ext cx="1024386" cy="1522884"/>
            <a:chOff x="6505573" y="2745170"/>
            <a:chExt cx="1122000" cy="1668000"/>
          </a:xfrm>
        </p:grpSpPr>
        <p:sp>
          <p:nvSpPr>
            <p:cNvPr id="299" name="Google Shape;299;p25"/>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3" name="Google Shape;303;p25"/>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04" name="Google Shape;304;p25"/>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 name="Google Shape;305;p25"/>
          <p:cNvGrpSpPr/>
          <p:nvPr/>
        </p:nvGrpSpPr>
        <p:grpSpPr>
          <a:xfrm>
            <a:off x="6405845" y="3121897"/>
            <a:ext cx="520684" cy="1036470"/>
            <a:chOff x="9543736" y="4486132"/>
            <a:chExt cx="570300" cy="1135235"/>
          </a:xfrm>
        </p:grpSpPr>
        <p:sp>
          <p:nvSpPr>
            <p:cNvPr id="306" name="Google Shape;306;p2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0" name="Google Shape;310;p25"/>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11" name="Google Shape;311;p25"/>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25"/>
          <p:cNvGrpSpPr/>
          <p:nvPr/>
        </p:nvGrpSpPr>
        <p:grpSpPr>
          <a:xfrm>
            <a:off x="7564804" y="3443361"/>
            <a:ext cx="455496" cy="692277"/>
            <a:chOff x="7384375" y="3728000"/>
            <a:chExt cx="498900" cy="758244"/>
          </a:xfrm>
        </p:grpSpPr>
        <p:sp>
          <p:nvSpPr>
            <p:cNvPr id="313" name="Google Shape;313;p25"/>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25"/>
          <p:cNvGrpSpPr/>
          <p:nvPr/>
        </p:nvGrpSpPr>
        <p:grpSpPr>
          <a:xfrm>
            <a:off x="7564836" y="3561758"/>
            <a:ext cx="478081" cy="462776"/>
            <a:chOff x="7384385" y="3857442"/>
            <a:chExt cx="523637" cy="506874"/>
          </a:xfrm>
        </p:grpSpPr>
        <p:sp>
          <p:nvSpPr>
            <p:cNvPr id="318" name="Google Shape;318;p25"/>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 name="Google Shape;319;p25"/>
            <p:cNvGrpSpPr/>
            <p:nvPr/>
          </p:nvGrpSpPr>
          <p:grpSpPr>
            <a:xfrm>
              <a:off x="7384385" y="3857442"/>
              <a:ext cx="523637" cy="498900"/>
              <a:chOff x="7384385" y="3857442"/>
              <a:chExt cx="523637" cy="498900"/>
            </a:xfrm>
          </p:grpSpPr>
          <p:sp>
            <p:nvSpPr>
              <p:cNvPr id="320" name="Google Shape;320;p25"/>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22" name="Google Shape;322;p25"/>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23" name="Google Shape;323;p25"/>
          <p:cNvGrpSpPr/>
          <p:nvPr/>
        </p:nvGrpSpPr>
        <p:grpSpPr>
          <a:xfrm>
            <a:off x="8110843" y="3443361"/>
            <a:ext cx="435785" cy="692277"/>
            <a:chOff x="7982421" y="3727763"/>
            <a:chExt cx="477311" cy="758244"/>
          </a:xfrm>
        </p:grpSpPr>
        <p:sp>
          <p:nvSpPr>
            <p:cNvPr id="324" name="Google Shape;324;p25"/>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5"/>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5"/>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5"/>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2" name="Google Shape;332;p25"/>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5"/>
                                        </p:tgtEl>
                                        <p:attrNameLst>
                                          <p:attrName>style.visibility</p:attrName>
                                        </p:attrNameLst>
                                      </p:cBhvr>
                                      <p:to>
                                        <p:strVal val="visible"/>
                                      </p:to>
                                    </p:set>
                                    <p:animEffect filter="fade" transition="in">
                                      <p:cBhvr>
                                        <p:cTn dur="1000"/>
                                        <p:tgtEl>
                                          <p:spTgt spid="2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000"/>
                                        <p:tgtEl>
                                          <p:spTgt spid="2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